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B8A646B-A224-36E5-3574-D292D7E320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1A8EFDAD-2DEE-BEDD-B75D-245CB37BFF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6F5D7DE-4788-4974-2503-07FBB3533C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4A7940A-5AE6-4D89-1073-9412317BA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0CC227BC-90E9-10A0-9B61-40A2F6839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62469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5594BA9-31E2-4F6D-C1AF-D8BB18ED3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3B41A41A-CFDF-183A-0FD9-7F5A0D6B38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356A5B2-998B-9063-B5DC-D7D0DB84D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B487D6C0-4165-CFDA-E6AD-9B3B9103B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5EE3F450-FD28-873B-C95F-766D96C10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54866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847DB3F0-ACA6-BE48-6731-17809E49E0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2C3F1330-A73B-F8E3-0284-732FEF392A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0F080CBD-F24C-D195-55A3-87B1D803D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A5459F6D-FB6F-E304-8FAE-29D4F0882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9C9192B3-0C2C-83E7-EA9A-7EEBDA141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11201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76A3947-EA29-7142-84CE-4FD2C2E7F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4E8A24F-9039-32FA-B848-C6C8D7EB0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73893E4-0216-0A43-26A0-7E6EE2CF1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57460AEA-C88C-CCF1-F4FA-C7EA80A61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8FDE0CEA-1A4D-3149-199E-88353CF46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91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6DC917-6F46-26BD-FF5C-6DB8CC83B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840DB484-75D7-95B2-2B02-BBE10153C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7467B6D5-7423-75E3-64C9-DD18E3763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EF9C8415-95D5-529A-C7A4-8A9C740DC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61996754-37B4-E375-D0CC-A0A478BBB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15126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472ECD-521D-D9EC-ACC6-E3C3353CE2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4152D18-3747-F7AC-1781-1BBF56679D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9CD4927D-CC0C-1A49-2B48-3204F4EA99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C32110E3-E783-4E34-8A0C-86AD57552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4054E577-8C66-C9C5-16FE-100E3B618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2072C0CB-A922-F53F-87E9-418A08E33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3477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1D25089-AF8D-8A80-1D7E-2E7669339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B5421869-4FA8-B294-5FDD-337A527D5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D8D1B8A5-D6DC-4B0B-FD1D-A930713BBD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243CF095-00BC-93D7-1B47-AEEB9BBA67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3028A717-970D-4A1D-D97B-BD72F6D5DA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0C26D391-6897-4AB5-B24B-6B24DC643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15B3FF2A-4D89-950E-75CA-F9A59D45B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8A45344A-EBFD-93D2-4A61-7B57001CC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0253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43F7B6-14C5-9E77-E888-4E11633F6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79C9538B-C6E2-380A-55C5-96E9C05DEC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5508204C-DAA5-8282-2DF0-2A26B1998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C95068C2-8960-76BE-859D-999673F59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13268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B8594AE4-F44D-BAB3-B626-D0439B585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2ED53149-A8B3-D1DB-6530-394F859ED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D41357CD-04A9-11ED-5BA5-1D42F479C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5014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3BF2B42-8500-43B9-0F1A-9BF3C301C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F3483FF-D1A5-DFEA-50A0-56FD0379C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94AEAB3-AAB8-18C8-C7A9-1349B06C18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09E84E30-27B1-ADF6-659E-321050E13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FF458A80-AEED-2567-A247-545504D86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FE2DB5E8-F834-4FE2-FF5C-8564F75EA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3586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C867A7-8ED0-1514-662B-138D4C566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91145CEB-3D14-2FB2-C8C4-0C8AA12C83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1ACE50C0-2A59-9391-DA12-43B713C94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B23B1F7E-12C7-FF43-D95F-12133FDBB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FE33330B-E0E9-6999-6AEA-1233149B5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BF6D88E-55C5-03DD-9362-3BC8D33CB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341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2CDAE36F-C668-E4B2-4C56-A3F7944C9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3664E666-238C-3FF3-A0DF-27C75A2DC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ED22E677-C7FB-995F-9F75-DAA92147B6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4E061D-9B54-4D42-A82D-63BD6039D086}" type="datetimeFigureOut">
              <a:rPr lang="hr-HR" smtClean="0"/>
              <a:t>6.5.2026.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277B9EBD-24BB-E76F-C3BB-6FD05EEED5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76F56E8-FE42-E176-0EBC-93DCE2215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61A439-4BFA-4AE9-B751-EBCAE33A9D5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54524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croexpress.eu/wp-content/uploads/2016/09/0-1472714601.jpg" TargetMode="External"/><Relationship Id="rId3" Type="http://schemas.openxmlformats.org/officeDocument/2006/relationships/hyperlink" Target="https://dalmatinskiportal.hr/jelena" TargetMode="External"/><Relationship Id="rId7" Type="http://schemas.openxmlformats.org/officeDocument/2006/relationships/hyperlink" Target="https://nova-akropola.com/wp-content/uploads/2016/12/Kraljica-Jelena.jpg" TargetMode="External"/><Relationship Id="rId2" Type="http://schemas.openxmlformats.org/officeDocument/2006/relationships/hyperlink" Target="https://mrezerijeci.com/kraljica-jelena-slavna-kada-vlast-znaci-i-odgovornos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oatianmint.hr/wp-content/uploads/2026/03/Srebrnjak-Kraljica-Jelena-Slavna-1-unca_lice-500x500.jpg" TargetMode="External"/><Relationship Id="rId5" Type="http://schemas.openxmlformats.org/officeDocument/2006/relationships/hyperlink" Target="https://laudato.hr/Duhovnost/Zelite-li-znati-vise/Sveta-Estera.aspx" TargetMode="External"/><Relationship Id="rId4" Type="http://schemas.openxmlformats.org/officeDocument/2006/relationships/hyperlink" Target="https://www.jw.org/hr/biblioteka/knjige/ugledajmo-se-na-njihovu-vjeru/ruta-i-boaz-biblija/" TargetMode="External"/><Relationship Id="rId9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3" name="Rectangle 1088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4" name="Rectangle 1090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1028" name="Picture 4" descr="HRVATSKI KRALJEVI (4) Jelena Slavna: 1898. pronađen je sarkofag ...">
            <a:extLst>
              <a:ext uri="{FF2B5EF4-FFF2-40B4-BE49-F238E27FC236}">
                <a16:creationId xmlns:a16="http://schemas.microsoft.com/office/drawing/2014/main" id="{C67AFA53-A6CE-281D-9FA3-C0263E017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" r="2701"/>
          <a:stretch>
            <a:fillRect/>
          </a:stretch>
        </p:blipFill>
        <p:spPr bwMode="auto">
          <a:xfrm>
            <a:off x="187388" y="182880"/>
            <a:ext cx="11824481" cy="6499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BA546BD8-BC85-EF66-0412-A36941FD8C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181" y="1122363"/>
            <a:ext cx="9795637" cy="2217158"/>
          </a:xfrm>
        </p:spPr>
        <p:txBody>
          <a:bodyPr>
            <a:normAutofit/>
          </a:bodyPr>
          <a:lstStyle/>
          <a:p>
            <a:pPr algn="l"/>
            <a:r>
              <a:rPr lang="hr-HR" sz="5200" dirty="0">
                <a:solidFill>
                  <a:srgbClr val="FFFFFF"/>
                </a:solidFill>
                <a:latin typeface="Franklin Gothic Heavy" panose="020B0903020102020204" pitchFamily="34" charset="0"/>
              </a:rPr>
              <a:t>Paralela između kraljice Jelene i žena u Bibliji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B4C99CAB-C1F1-1F56-E5D3-FB2C8D04B4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181" y="3526021"/>
            <a:ext cx="9795637" cy="2042260"/>
          </a:xfrm>
        </p:spPr>
        <p:txBody>
          <a:bodyPr>
            <a:normAutofit/>
          </a:bodyPr>
          <a:lstStyle/>
          <a:p>
            <a:pPr algn="l"/>
            <a:r>
              <a:rPr lang="hr-HR" dirty="0">
                <a:solidFill>
                  <a:srgbClr val="FFFFFF"/>
                </a:solidFill>
                <a:latin typeface="Berlin Sans FB Demi" panose="020E0802020502020306" pitchFamily="34" charset="0"/>
              </a:rPr>
              <a:t>Kraljica Jelena</a:t>
            </a:r>
          </a:p>
        </p:txBody>
      </p:sp>
    </p:spTree>
    <p:extLst>
      <p:ext uri="{BB962C8B-B14F-4D97-AF65-F5344CB8AC3E}">
        <p14:creationId xmlns:p14="http://schemas.microsoft.com/office/powerpoint/2010/main" val="39474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F4557CA-95A3-4895-A6C2-029045135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Berlin Sans FB Demi" panose="020E0802020502020306" pitchFamily="34" charset="0"/>
              </a:rPr>
              <a:t>Izvori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C74463E-1743-AFC6-9ED4-68EE8AD5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09" y="1690688"/>
            <a:ext cx="10515600" cy="4351338"/>
          </a:xfrm>
        </p:spPr>
        <p:txBody>
          <a:bodyPr>
            <a:normAutofit/>
          </a:bodyPr>
          <a:lstStyle/>
          <a:p>
            <a:r>
              <a:rPr lang="hr-HR" sz="2000" dirty="0">
                <a:hlinkClick r:id="rId2"/>
              </a:rPr>
              <a:t>Kraljica Jelena Slavna – kada vlast znači i odgovornost - Mreže Riječi</a:t>
            </a:r>
            <a:endParaRPr lang="hr-HR" sz="2000" dirty="0"/>
          </a:p>
          <a:p>
            <a:r>
              <a:rPr lang="hr-HR" sz="2000" dirty="0">
                <a:hlinkClick r:id="rId3"/>
              </a:rPr>
              <a:t>PRIČA O KRALJICI JELENI: Najpopularnija hrvatska vladarica i jedna od najzanimljivijih osoba hrvatskog ranog srednjovjekovlja | Dalmatinski Portal</a:t>
            </a:r>
            <a:endParaRPr lang="hr-HR" sz="2000" dirty="0"/>
          </a:p>
          <a:p>
            <a:r>
              <a:rPr lang="hr-HR" sz="2000" dirty="0">
                <a:hlinkClick r:id="rId4"/>
              </a:rPr>
              <a:t>Ruta – “uzorna žena” | Vjerni Božji sluge</a:t>
            </a:r>
            <a:endParaRPr lang="hr-HR" sz="2000" dirty="0"/>
          </a:p>
          <a:p>
            <a:r>
              <a:rPr lang="hr-HR" sz="2000" dirty="0">
                <a:hlinkClick r:id="rId5"/>
              </a:rPr>
              <a:t>Sveta Estera | Laudato</a:t>
            </a:r>
            <a:endParaRPr lang="hr-HR" sz="2000" dirty="0"/>
          </a:p>
          <a:p>
            <a:r>
              <a:rPr lang="hr-HR" sz="2000" dirty="0">
                <a:hlinkClick r:id="rId6"/>
              </a:rPr>
              <a:t>https://croatianmint.hr/wp-content/uploads/2026/03/Srebrnjak-Kraljica-Jelena-Slavna-1-unca_lice-500x500.jpg</a:t>
            </a:r>
            <a:r>
              <a:rPr lang="hr-HR" sz="2000" dirty="0"/>
              <a:t> </a:t>
            </a:r>
          </a:p>
          <a:p>
            <a:r>
              <a:rPr lang="hr-HR" sz="2000" dirty="0">
                <a:hlinkClick r:id="rId7"/>
              </a:rPr>
              <a:t>https://nova-akropola.com/wp-content/uploads/2016/12/Kraljica-Jelena.jpg</a:t>
            </a:r>
            <a:r>
              <a:rPr lang="hr-HR" sz="2000" dirty="0"/>
              <a:t> </a:t>
            </a:r>
          </a:p>
          <a:p>
            <a:r>
              <a:rPr lang="hr-HR" sz="2000" dirty="0">
                <a:hlinkClick r:id="rId8"/>
              </a:rPr>
              <a:t>https://www.croexpress.eu/wp-content/uploads/2016/09/0-1472714601.jpg</a:t>
            </a:r>
            <a:r>
              <a:rPr lang="hr-HR" sz="2000" dirty="0"/>
              <a:t> 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78D4E181-BE2B-1930-1A5C-C1F66F44B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641" y="3958936"/>
            <a:ext cx="1832336" cy="277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149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1" name="Rectangle 1127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4BD62AB-8723-2981-E541-2BFDD01F2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latin typeface="Berlin Sans FB Demi" panose="020E0802020502020306" pitchFamily="34" charset="0"/>
              </a:rPr>
              <a:t>Hvala </a:t>
            </a:r>
            <a:r>
              <a:rPr lang="en-US" sz="5400" dirty="0" err="1">
                <a:latin typeface="Berlin Sans FB Demi" panose="020E0802020502020306" pitchFamily="34" charset="0"/>
              </a:rPr>
              <a:t>na</a:t>
            </a:r>
            <a:r>
              <a:rPr lang="en-US" sz="5400" dirty="0">
                <a:latin typeface="Berlin Sans FB Demi" panose="020E0802020502020306" pitchFamily="34" charset="0"/>
              </a:rPr>
              <a:t> </a:t>
            </a:r>
            <a:r>
              <a:rPr lang="en-US" sz="5400" dirty="0" err="1">
                <a:latin typeface="Berlin Sans FB Demi" panose="020E0802020502020306" pitchFamily="34" charset="0"/>
              </a:rPr>
              <a:t>pažnji</a:t>
            </a:r>
            <a:r>
              <a:rPr lang="hr-HR" sz="5400" dirty="0">
                <a:latin typeface="Berlin Sans FB Demi" panose="020E0802020502020306" pitchFamily="34" charset="0"/>
              </a:rPr>
              <a:t>!</a:t>
            </a:r>
            <a:endParaRPr lang="en-US" sz="5400" dirty="0">
              <a:latin typeface="Berlin Sans FB Demi" panose="020E0802020502020306" pitchFamily="34" charset="0"/>
            </a:endParaRPr>
          </a:p>
        </p:txBody>
      </p:sp>
      <p:sp>
        <p:nvSpPr>
          <p:cNvPr id="1127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B2AA1C25-4070-AC40-6BEC-45354B4A1C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>
            <a:fillRect/>
          </a:stretch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588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6" name="Rectangle 2055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85A468F-1D5C-6923-5B59-02004DC13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hr-HR" sz="3400">
                <a:latin typeface="Bahnschrift Condensed" panose="020B0502040204020203" pitchFamily="34" charset="0"/>
              </a:rPr>
              <a:t>SADRŽAJ</a:t>
            </a:r>
            <a:br>
              <a:rPr lang="hr-HR" sz="3400">
                <a:latin typeface="Bahnschrift Condensed" panose="020B0502040204020203" pitchFamily="34" charset="0"/>
              </a:rPr>
            </a:br>
            <a:br>
              <a:rPr lang="hr-HR" sz="3400">
                <a:latin typeface="Bahnschrift Condensed" panose="020B0502040204020203" pitchFamily="34" charset="0"/>
              </a:rPr>
            </a:br>
            <a:r>
              <a:rPr lang="hr-HR" sz="3400">
                <a:latin typeface="Bahnschrift Condensed" panose="020B0502040204020203" pitchFamily="34" charset="0"/>
              </a:rPr>
              <a:t>Tiha snaga žena: od dvora do Svetog pisma</a:t>
            </a:r>
          </a:p>
        </p:txBody>
      </p:sp>
      <p:sp>
        <p:nvSpPr>
          <p:cNvPr id="2058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659663E-9D3D-00E4-4C87-33D5E6E9C4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0080" y="2872899"/>
            <a:ext cx="4243589" cy="332066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sr-Latn-RS" altLang="sr-Latn-R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Kraljica koja </a:t>
            </a:r>
            <a:r>
              <a:rPr lang="sr-Latn-RS" altLang="sr-Latn-RS" sz="2000" dirty="0">
                <a:latin typeface="Bahnschrift" panose="020B0502040204020203" pitchFamily="34" charset="0"/>
              </a:rPr>
              <a:t>je ostavila trag</a:t>
            </a: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r-Latn-RS" altLang="sr-Latn-RS" sz="2000" dirty="0">
                <a:latin typeface="Bahnschrift" panose="020B0502040204020203" pitchFamily="34" charset="0"/>
              </a:rPr>
              <a:t>Biblijske žene kroz konkretne </a:t>
            </a:r>
            <a:r>
              <a:rPr lang="sr-Latn-RS" altLang="sr-Latn-RS" sz="2000" dirty="0" err="1">
                <a:latin typeface="Bahnschrift" panose="020B0502040204020203" pitchFamily="34" charset="0"/>
              </a:rPr>
              <a:t>primjere</a:t>
            </a:r>
            <a:endParaRPr kumimoji="0" lang="sr-Latn-RS" altLang="sr-Latn-RS" sz="2000" b="0" i="0" u="none" strike="noStrike" cap="none" normalizeH="0" baseline="0" dirty="0">
              <a:ln>
                <a:noFill/>
              </a:ln>
              <a:effectLst/>
              <a:latin typeface="Bahnschrift" panose="020B0502040204020203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r-Latn-RS" altLang="sr-Latn-RS" sz="2000" dirty="0">
                <a:latin typeface="Bahnschrift" panose="020B0502040204020203" pitchFamily="34" charset="0"/>
              </a:rPr>
              <a:t>Što ih povezuje iznutra</a:t>
            </a: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r-Latn-RS" altLang="sr-Latn-RS" sz="2000" dirty="0">
                <a:latin typeface="Bahnschrift" panose="020B0502040204020203" pitchFamily="34" charset="0"/>
              </a:rPr>
              <a:t>Paralela s Jelenom</a:t>
            </a: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Razlike koje oblikuju njihovu snagu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r-Latn-RS" altLang="sr-Latn-RS" sz="2000" dirty="0">
                <a:latin typeface="Bahnschrift" panose="020B0502040204020203" pitchFamily="34" charset="0"/>
              </a:rPr>
              <a:t>Sličnosti koje ih povezuju</a:t>
            </a:r>
            <a:endParaRPr kumimoji="0" lang="sr-Latn-RS" altLang="sr-Latn-RS" sz="2000" b="0" i="0" u="none" strike="noStrike" cap="none" normalizeH="0" baseline="0" dirty="0">
              <a:ln>
                <a:noFill/>
              </a:ln>
              <a:effectLst/>
              <a:latin typeface="Bahnschrift" panose="020B0502040204020203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lang="sr-Latn-RS" altLang="sr-Latn-RS" sz="2000" dirty="0">
                <a:latin typeface="Bahnschrift" panose="020B0502040204020203" pitchFamily="34" charset="0"/>
              </a:rPr>
              <a:t>Je li Jelena bila ispred svog vremena?</a:t>
            </a:r>
            <a:endParaRPr kumimoji="0" lang="sr-Latn-RS" altLang="sr-Latn-RS" sz="2000" b="0" i="0" u="none" strike="noStrike" cap="none" normalizeH="0" baseline="0" dirty="0">
              <a:ln>
                <a:noFill/>
              </a:ln>
              <a:effectLst/>
              <a:latin typeface="Bahnschrift" panose="020B0502040204020203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sr-Latn-RS" altLang="sr-Latn-R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0344D144-CB9C-1214-E625-CAF0F8B38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>
            <a:fillRect/>
          </a:stretch>
        </p:blipFill>
        <p:spPr bwMode="auto">
          <a:xfrm>
            <a:off x="6462352" y="0"/>
            <a:ext cx="5726600" cy="6444026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2740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E7A143-A5D5-3F12-B385-3553078DD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5153" y="-349654"/>
            <a:ext cx="3269384" cy="1616203"/>
          </a:xfrm>
        </p:spPr>
        <p:txBody>
          <a:bodyPr anchor="b">
            <a:normAutofit/>
          </a:bodyPr>
          <a:lstStyle/>
          <a:p>
            <a:r>
              <a:rPr lang="hr-HR" sz="3200" dirty="0">
                <a:latin typeface="Bahnschrift Condensed" panose="020B0502040204020203" pitchFamily="34" charset="0"/>
              </a:rPr>
              <a:t>Kraljica koja je ostavila trag</a:t>
            </a:r>
          </a:p>
        </p:txBody>
      </p:sp>
      <p:pic>
        <p:nvPicPr>
          <p:cNvPr id="3076" name="Picture 4" descr="Trgovina - Medalje, zlatnici i srebrnjaci za poklon | Hrvatska kovnica ...">
            <a:extLst>
              <a:ext uri="{FF2B5EF4-FFF2-40B4-BE49-F238E27FC236}">
                <a16:creationId xmlns:a16="http://schemas.microsoft.com/office/drawing/2014/main" id="{5CD9645A-49D4-FE50-A78E-96BB7266C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189" y="1562685"/>
            <a:ext cx="3343333" cy="334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B34C3E19-A0E9-0369-0B2D-918044879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1109" y="868256"/>
            <a:ext cx="3306449" cy="495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2CA4C29-76D7-408F-B1ED-19BCBD6B2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7558" y="1621081"/>
            <a:ext cx="4944442" cy="3447832"/>
          </a:xfrm>
        </p:spPr>
        <p:txBody>
          <a:bodyPr anchor="t">
            <a:normAutofit fontScale="25000" lnSpcReduction="20000"/>
          </a:bodyPr>
          <a:lstStyle/>
          <a:p>
            <a:pPr marL="0" indent="0">
              <a:buNone/>
            </a:pPr>
            <a:r>
              <a:rPr lang="hr-HR" sz="9600" b="1" i="1" dirty="0"/>
              <a:t>Jelena – život, djela i trag u kamenu</a:t>
            </a:r>
            <a:endParaRPr lang="hr-HR" sz="9600" b="1" dirty="0"/>
          </a:p>
          <a:p>
            <a:r>
              <a:rPr lang="hr-HR" sz="7200" dirty="0">
                <a:latin typeface="Bahnschrift" panose="020B0502040204020203" pitchFamily="34" charset="0"/>
              </a:rPr>
              <a:t>Kraljica Jelena Slavna živjela je u 10. stoljeću i bila žena kralja Stjepana Držislava. </a:t>
            </a:r>
          </a:p>
          <a:p>
            <a:r>
              <a:rPr lang="hr-HR" sz="7200" dirty="0">
                <a:latin typeface="Bahnschrift" panose="020B0502040204020203" pitchFamily="34" charset="0"/>
              </a:rPr>
              <a:t>Nakon njegove smrti vjerojatno je imala važnu ulogu u očuvanju stabilnosti kraljevstva.</a:t>
            </a:r>
          </a:p>
          <a:p>
            <a:r>
              <a:rPr lang="hr-HR" sz="7200" dirty="0">
                <a:latin typeface="Bahnschrift" panose="020B0502040204020203" pitchFamily="34" charset="0"/>
              </a:rPr>
              <a:t>Poznata po gradnji crkava (posebno u Solinu) i pomaganju siromašnima.</a:t>
            </a:r>
          </a:p>
          <a:p>
            <a:r>
              <a:rPr lang="hr-HR" sz="7200" dirty="0">
                <a:latin typeface="Bahnschrift" panose="020B0502040204020203" pitchFamily="34" charset="0"/>
              </a:rPr>
              <a:t>Njezina dobrota bila je toliko poznata da je nazvana “majkom siromaha i zaštitnicom udovica”. </a:t>
            </a:r>
          </a:p>
          <a:p>
            <a:r>
              <a:rPr lang="hr-HR" sz="7200" dirty="0">
                <a:latin typeface="Bahnschrift" panose="020B0502040204020203" pitchFamily="34" charset="0"/>
              </a:rPr>
              <a:t>Najvažniji dokaz o njoj je </a:t>
            </a:r>
            <a:r>
              <a:rPr lang="hr-HR" sz="7200" b="1" dirty="0">
                <a:latin typeface="Bahnschrift" panose="020B0502040204020203" pitchFamily="34" charset="0"/>
              </a:rPr>
              <a:t>natpis iz Solina (epitaf),</a:t>
            </a:r>
            <a:r>
              <a:rPr lang="hr-HR" sz="7200" dirty="0">
                <a:latin typeface="Bahnschrift" panose="020B0502040204020203" pitchFamily="34" charset="0"/>
              </a:rPr>
              <a:t> koji potvrđuje njezinu povijesnu stvarnost i opisuje njezina dobra djela. </a:t>
            </a:r>
          </a:p>
          <a:p>
            <a:r>
              <a:rPr lang="hr-HR" sz="7200" dirty="0">
                <a:latin typeface="Bahnschrift" panose="020B0502040204020203" pitchFamily="34" charset="0"/>
              </a:rPr>
              <a:t>Umrla oko 976. godine, a ostala zapamćena kao ideal kršćanske vladarice.</a:t>
            </a:r>
          </a:p>
          <a:p>
            <a:endParaRPr lang="hr-HR" sz="1100" dirty="0"/>
          </a:p>
        </p:txBody>
      </p:sp>
      <p:grpSp>
        <p:nvGrpSpPr>
          <p:cNvPr id="3085" name="Group 3080">
            <a:extLst>
              <a:ext uri="{FF2B5EF4-FFF2-40B4-BE49-F238E27FC236}">
                <a16:creationId xmlns:a16="http://schemas.microsoft.com/office/drawing/2014/main" id="{12B241C5-7E45-AD52-638D-31E8FD2BC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3086" name="Rectangle 3081">
              <a:extLst>
                <a:ext uri="{FF2B5EF4-FFF2-40B4-BE49-F238E27FC236}">
                  <a16:creationId xmlns:a16="http://schemas.microsoft.com/office/drawing/2014/main" id="{49503B28-6749-2F02-0050-2CC7D03CF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7" name="Rectangle 3082">
              <a:extLst>
                <a:ext uri="{FF2B5EF4-FFF2-40B4-BE49-F238E27FC236}">
                  <a16:creationId xmlns:a16="http://schemas.microsoft.com/office/drawing/2014/main" id="{AC3DEE37-9CE7-622C-B750-66998EDC2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09004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F509314-3715-BB93-D9E5-AE389A6A2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852" y="1128094"/>
            <a:ext cx="3953975" cy="1415270"/>
          </a:xfrm>
        </p:spPr>
        <p:txBody>
          <a:bodyPr anchor="t">
            <a:normAutofit/>
          </a:bodyPr>
          <a:lstStyle/>
          <a:p>
            <a:r>
              <a:rPr lang="hr-HR" sz="3200" b="1" i="1"/>
              <a:t>Biblijske žene kroz konkretne primjere</a:t>
            </a:r>
            <a:br>
              <a:rPr lang="hr-HR" sz="3200" b="1"/>
            </a:br>
            <a:endParaRPr lang="hr-HR" sz="3200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B00278AE-C62A-3610-2127-E5F5BEDC2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4470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743B06AB-B306-9F07-3BA8-B2587185B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29" y="1114382"/>
            <a:ext cx="2988458" cy="4615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>
            <a:extLst>
              <a:ext uri="{FF2B5EF4-FFF2-40B4-BE49-F238E27FC236}">
                <a16:creationId xmlns:a16="http://schemas.microsoft.com/office/drawing/2014/main" id="{1FF5B580-D45B-A8B1-A53E-3AE4DE571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6385" y="879765"/>
            <a:ext cx="1715515" cy="245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16" name="Straight Connector 4115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78854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 descr="Slika pina s pričom">
            <a:extLst>
              <a:ext uri="{FF2B5EF4-FFF2-40B4-BE49-F238E27FC236}">
                <a16:creationId xmlns:a16="http://schemas.microsoft.com/office/drawing/2014/main" id="{112B4F11-3A14-8347-C774-873FC2FC7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6452" y="3522263"/>
            <a:ext cx="2122537" cy="212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F8C7EA5-C68D-D199-B9FF-7292C4A49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9853" y="2543364"/>
            <a:ext cx="3953974" cy="3599019"/>
          </a:xfrm>
        </p:spPr>
        <p:txBody>
          <a:bodyPr>
            <a:normAutofit/>
          </a:bodyPr>
          <a:lstStyle/>
          <a:p>
            <a:r>
              <a:rPr lang="hr-HR" sz="1700" dirty="0">
                <a:latin typeface="Bahnschrift" panose="020B0502040204020203" pitchFamily="34" charset="0"/>
              </a:rPr>
              <a:t>Marija – majka Isusa Krista, poznata po poniznosti i prihvaćanju Božje volje.</a:t>
            </a:r>
          </a:p>
          <a:p>
            <a:r>
              <a:rPr lang="hr-HR" sz="1700" dirty="0">
                <a:latin typeface="Bahnschrift" panose="020B0502040204020203" pitchFamily="34" charset="0"/>
              </a:rPr>
              <a:t>Estera – židovska kraljica koja je hrabrošću spasila svoj narod od progona. </a:t>
            </a:r>
          </a:p>
          <a:p>
            <a:r>
              <a:rPr lang="hr-HR" sz="1700" dirty="0">
                <a:latin typeface="Bahnschrift" panose="020B0502040204020203" pitchFamily="34" charset="0"/>
              </a:rPr>
              <a:t>Ruta – poznata po vjernosti svojoj obitelji i odanosti unatoč teškom životu. </a:t>
            </a:r>
          </a:p>
          <a:p>
            <a:r>
              <a:rPr lang="hr-HR" sz="1700" dirty="0">
                <a:latin typeface="Bahnschrift" panose="020B0502040204020203" pitchFamily="34" charset="0"/>
              </a:rPr>
              <a:t>Sve djeluju u teškim okolnostima, ali ostaju vjerne Bogu. </a:t>
            </a:r>
          </a:p>
          <a:p>
            <a:endParaRPr lang="hr-HR" sz="1700" dirty="0"/>
          </a:p>
        </p:txBody>
      </p:sp>
    </p:spTree>
    <p:extLst>
      <p:ext uri="{BB962C8B-B14F-4D97-AF65-F5344CB8AC3E}">
        <p14:creationId xmlns:p14="http://schemas.microsoft.com/office/powerpoint/2010/main" val="2834345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Rectangle 5131">
            <a:extLst>
              <a:ext uri="{FF2B5EF4-FFF2-40B4-BE49-F238E27FC236}">
                <a16:creationId xmlns:a16="http://schemas.microsoft.com/office/drawing/2014/main" id="{C5278130-DFE0-457B-8698-88DF69019D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134" name="Rectangle 5133">
            <a:extLst>
              <a:ext uri="{FF2B5EF4-FFF2-40B4-BE49-F238E27FC236}">
                <a16:creationId xmlns:a16="http://schemas.microsoft.com/office/drawing/2014/main" id="{2F99531B-1681-4D6E-BECB-18325B33A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136" name="Rectangle 5135">
            <a:extLst>
              <a:ext uri="{FF2B5EF4-FFF2-40B4-BE49-F238E27FC236}">
                <a16:creationId xmlns:a16="http://schemas.microsoft.com/office/drawing/2014/main" id="{B908E8DC-1025-4FCC-873D-DC5C2ADEF3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78324" y="699899"/>
            <a:ext cx="10713676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E354D44A-BE1B-0189-3E8C-38F18E84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899" y="540167"/>
            <a:ext cx="4274607" cy="2135867"/>
          </a:xfrm>
        </p:spPr>
        <p:txBody>
          <a:bodyPr anchor="b">
            <a:normAutofit/>
          </a:bodyPr>
          <a:lstStyle/>
          <a:p>
            <a:r>
              <a:rPr lang="hr-HR" sz="4800">
                <a:latin typeface="Bahnschrift Condensed" panose="020B0502040204020203" pitchFamily="34" charset="0"/>
              </a:rPr>
              <a:t>Što ih povezuje iznutra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AF8AE4E-B702-F0FE-0422-E3A304428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99" y="2880452"/>
            <a:ext cx="4274607" cy="3095445"/>
          </a:xfrm>
        </p:spPr>
        <p:txBody>
          <a:bodyPr anchor="t">
            <a:normAutofit/>
          </a:bodyPr>
          <a:lstStyle/>
          <a:p>
            <a:r>
              <a:rPr lang="hr-HR" sz="1800">
                <a:latin typeface="Bahnschrift" panose="020B0502040204020203" pitchFamily="34" charset="0"/>
              </a:rPr>
              <a:t>Vjera kao temelj svih odluka </a:t>
            </a:r>
          </a:p>
          <a:p>
            <a:r>
              <a:rPr lang="hr-HR" sz="1800">
                <a:latin typeface="Bahnschrift" panose="020B0502040204020203" pitchFamily="34" charset="0"/>
              </a:rPr>
              <a:t>Spremnost na žrtvu za druge </a:t>
            </a:r>
          </a:p>
          <a:p>
            <a:r>
              <a:rPr lang="hr-HR" sz="1800">
                <a:latin typeface="Bahnschrift" panose="020B0502040204020203" pitchFamily="34" charset="0"/>
              </a:rPr>
              <a:t>Ustrajnost unatoč poteškoćama </a:t>
            </a:r>
          </a:p>
          <a:p>
            <a:r>
              <a:rPr lang="hr-HR" sz="1800">
                <a:latin typeface="Bahnschrift" panose="020B0502040204020203" pitchFamily="34" charset="0"/>
              </a:rPr>
              <a:t>Snaga koja ne dolazi iz položaja, nego iznutra </a:t>
            </a:r>
          </a:p>
          <a:p>
            <a:endParaRPr lang="hr-HR" sz="1800"/>
          </a:p>
        </p:txBody>
      </p:sp>
      <p:pic>
        <p:nvPicPr>
          <p:cNvPr id="5122" name="Picture 2" descr="Slika pina s pričom">
            <a:extLst>
              <a:ext uri="{FF2B5EF4-FFF2-40B4-BE49-F238E27FC236}">
                <a16:creationId xmlns:a16="http://schemas.microsoft.com/office/drawing/2014/main" id="{D404FF55-DBB8-3CD8-3241-AA29C218D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" r="14992" b="3"/>
          <a:stretch>
            <a:fillRect/>
          </a:stretch>
        </p:blipFill>
        <p:spPr bwMode="auto">
          <a:xfrm>
            <a:off x="5211495" y="699899"/>
            <a:ext cx="3211333" cy="544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D04A0A20-F6B2-E1B6-518A-6D8C13B2D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0" r="3" b="3"/>
          <a:stretch>
            <a:fillRect/>
          </a:stretch>
        </p:blipFill>
        <p:spPr bwMode="auto">
          <a:xfrm>
            <a:off x="8535080" y="699899"/>
            <a:ext cx="3211333" cy="5445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38" name="Straight Connector 5137">
            <a:extLst>
              <a:ext uri="{FF2B5EF4-FFF2-40B4-BE49-F238E27FC236}">
                <a16:creationId xmlns:a16="http://schemas.microsoft.com/office/drawing/2014/main" id="{F085D7B9-E066-4923-8CB7-294BF3062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11365990" y="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40" name="Rectangle 5139">
            <a:extLst>
              <a:ext uri="{FF2B5EF4-FFF2-40B4-BE49-F238E27FC236}">
                <a16:creationId xmlns:a16="http://schemas.microsoft.com/office/drawing/2014/main" id="{9B57D9A5-B0E6-43E8-854F-D4931B715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47856" y="706072"/>
            <a:ext cx="445586" cy="5445849"/>
          </a:xfrm>
          <a:prstGeom prst="rect">
            <a:avLst/>
          </a:prstGeom>
          <a:solidFill>
            <a:schemeClr val="accent1">
              <a:alpha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0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5142" name="Straight Connector 5141">
            <a:extLst>
              <a:ext uri="{FF2B5EF4-FFF2-40B4-BE49-F238E27FC236}">
                <a16:creationId xmlns:a16="http://schemas.microsoft.com/office/drawing/2014/main" id="{25443840-A796-4C43-8DC1-1B738EFEC5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46320"/>
            <a:ext cx="12192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604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8" name="Slide Background">
            <a:extLst>
              <a:ext uri="{FF2B5EF4-FFF2-40B4-BE49-F238E27FC236}">
                <a16:creationId xmlns:a16="http://schemas.microsoft.com/office/drawing/2014/main" id="{AC1DE9E0-67EC-4D54-808F-5601F5D5A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6159" name="Rectangle 6155">
            <a:extLst>
              <a:ext uri="{FF2B5EF4-FFF2-40B4-BE49-F238E27FC236}">
                <a16:creationId xmlns:a16="http://schemas.microsoft.com/office/drawing/2014/main" id="{EBBC9B49-BD2F-9734-23B4-8E3309065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2278233"/>
          </a:xfrm>
          <a:prstGeom prst="rect">
            <a:avLst/>
          </a:prstGeom>
          <a:ln>
            <a:noFill/>
          </a:ln>
          <a:effectLst>
            <a:outerShdw blurRad="254000" dist="1270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BD470EA0-693E-6A68-0BF8-369040CFB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429491"/>
            <a:ext cx="10320469" cy="1475508"/>
          </a:xfrm>
        </p:spPr>
        <p:txBody>
          <a:bodyPr>
            <a:normAutofit/>
          </a:bodyPr>
          <a:lstStyle/>
          <a:p>
            <a:r>
              <a:rPr lang="hr-HR" sz="4000">
                <a:latin typeface="Bahnschrift Condensed" panose="020B0502040204020203" pitchFamily="34" charset="0"/>
              </a:rPr>
              <a:t>Paralela s Jelenom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B76B68E-3B92-CC64-B997-17DDC1E16C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61802" y="2729345"/>
            <a:ext cx="3207899" cy="368530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sr-Latn-RS" altLang="sr-Latn-RS" sz="20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Kao </a:t>
            </a:r>
            <a:r>
              <a:rPr kumimoji="0" lang="sr-Latn-RS" altLang="sr-Latn-RS" sz="2000" b="0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Estera</a:t>
            </a: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, Jelena koristi svoj položaj za dobro drugih.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Kao Marija, pokazuje poniznost i </a:t>
            </a:r>
            <a:r>
              <a:rPr kumimoji="0" lang="sr-Latn-RS" altLang="sr-Latn-RS" sz="2000" b="0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vjeru</a:t>
            </a:r>
            <a:r>
              <a:rPr lang="sr-Latn-RS" altLang="sr-Latn-RS" sz="2000" dirty="0">
                <a:latin typeface="Bahnschrift" panose="020B0502040204020203" pitchFamily="34" charset="0"/>
              </a:rPr>
              <a:t>.</a:t>
            </a:r>
            <a:endParaRPr kumimoji="0" lang="sr-Latn-RS" altLang="sr-Latn-RS" sz="2000" b="0" i="0" u="none" strike="noStrike" cap="none" normalizeH="0" baseline="0" dirty="0">
              <a:ln>
                <a:noFill/>
              </a:ln>
              <a:effectLst/>
              <a:latin typeface="Bahnschrift" panose="020B0502040204020203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Kao Ruta, </a:t>
            </a:r>
            <a:r>
              <a:rPr kumimoji="0" lang="sr-Latn-RS" altLang="sr-Latn-RS" sz="2000" b="0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djeluje</a:t>
            </a: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kroz dobrotu i odanost.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Sve</a:t>
            </a:r>
            <a:r>
              <a:rPr lang="sr-Latn-RS" altLang="sr-Latn-RS" sz="2000" dirty="0">
                <a:latin typeface="Bahnschrift" panose="020B0502040204020203" pitchFamily="34" charset="0"/>
              </a:rPr>
              <a:t> </a:t>
            </a:r>
            <a:r>
              <a:rPr kumimoji="0" lang="sr-Latn-RS" altLang="sr-Latn-RS" sz="20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pokazuje da prava veličina dolazi iz služenja drugima. </a:t>
            </a:r>
          </a:p>
        </p:txBody>
      </p:sp>
      <p:pic>
        <p:nvPicPr>
          <p:cNvPr id="6149" name="Picture 5">
            <a:extLst>
              <a:ext uri="{FF2B5EF4-FFF2-40B4-BE49-F238E27FC236}">
                <a16:creationId xmlns:a16="http://schemas.microsoft.com/office/drawing/2014/main" id="{AE0AA0EB-393C-77C4-75DC-1BAF9B998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" b="32203"/>
          <a:stretch>
            <a:fillRect/>
          </a:stretch>
        </p:blipFill>
        <p:spPr bwMode="auto">
          <a:xfrm>
            <a:off x="4731504" y="2334490"/>
            <a:ext cx="3778224" cy="457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Slika pina s pričom">
            <a:extLst>
              <a:ext uri="{FF2B5EF4-FFF2-40B4-BE49-F238E27FC236}">
                <a16:creationId xmlns:a16="http://schemas.microsoft.com/office/drawing/2014/main" id="{7F198FCB-8390-EAEC-430B-C4D2EA077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03" r="-2" b="-2"/>
          <a:stretch>
            <a:fillRect/>
          </a:stretch>
        </p:blipFill>
        <p:spPr bwMode="auto">
          <a:xfrm>
            <a:off x="8137823" y="2285998"/>
            <a:ext cx="3784014" cy="4572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8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85" name="Rectangle 7184">
            <a:extLst>
              <a:ext uri="{FF2B5EF4-FFF2-40B4-BE49-F238E27FC236}">
                <a16:creationId xmlns:a16="http://schemas.microsoft.com/office/drawing/2014/main" id="{FF93924A-10DF-4647-8C7A-115C017577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5CFA0AB3-C2EB-A5FC-97C4-375D83340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550" y="365125"/>
            <a:ext cx="4802249" cy="2412882"/>
          </a:xfrm>
        </p:spPr>
        <p:txBody>
          <a:bodyPr anchor="b">
            <a:normAutofit/>
          </a:bodyPr>
          <a:lstStyle/>
          <a:p>
            <a:r>
              <a:rPr lang="hr-HR" sz="4000">
                <a:latin typeface="Bahnschrift Condensed" panose="020B0502040204020203" pitchFamily="34" charset="0"/>
              </a:rPr>
              <a:t>Razlike koje oblikuju njihovu snagu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25869FD9-251D-FB25-0827-C128A1B0E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8" b="1"/>
          <a:stretch>
            <a:fillRect/>
          </a:stretch>
        </p:blipFill>
        <p:spPr bwMode="auto">
          <a:xfrm>
            <a:off x="-1" y="10"/>
            <a:ext cx="3003123" cy="389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D91A9224-F342-2992-62A1-233D1F916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7" r="3" b="3854"/>
          <a:stretch>
            <a:fillRect/>
          </a:stretch>
        </p:blipFill>
        <p:spPr bwMode="auto">
          <a:xfrm>
            <a:off x="3180257" y="10"/>
            <a:ext cx="3016307" cy="278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HRVATSKI KRALJEVI (4) Jelena Slavna: 1898. pronađen je sarkofag ...">
            <a:extLst>
              <a:ext uri="{FF2B5EF4-FFF2-40B4-BE49-F238E27FC236}">
                <a16:creationId xmlns:a16="http://schemas.microsoft.com/office/drawing/2014/main" id="{B6360A17-7EA6-94AD-EC17-4FA450020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80" r="16843" b="-3"/>
          <a:stretch>
            <a:fillRect/>
          </a:stretch>
        </p:blipFill>
        <p:spPr bwMode="auto">
          <a:xfrm>
            <a:off x="-1" y="4079988"/>
            <a:ext cx="3003123" cy="2778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E302CEA2-EE51-7B30-4E2E-C3F9717E6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1407"/>
          <a:stretch>
            <a:fillRect/>
          </a:stretch>
        </p:blipFill>
        <p:spPr bwMode="auto">
          <a:xfrm>
            <a:off x="3180257" y="2957665"/>
            <a:ext cx="3016307" cy="390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864E685-9EF5-1C01-31F1-E49CF4EE1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1550" y="2957665"/>
            <a:ext cx="4802249" cy="3178562"/>
          </a:xfrm>
        </p:spPr>
        <p:txBody>
          <a:bodyPr>
            <a:normAutofit/>
          </a:bodyPr>
          <a:lstStyle/>
          <a:p>
            <a:r>
              <a:rPr lang="hr-HR" sz="2000" dirty="0">
                <a:latin typeface="Bahnschrift" panose="020B0502040204020203" pitchFamily="34" charset="0"/>
              </a:rPr>
              <a:t>Jelena: stvarna kraljica s političkom moći. </a:t>
            </a:r>
          </a:p>
          <a:p>
            <a:r>
              <a:rPr lang="hr-HR" sz="2000" dirty="0">
                <a:latin typeface="Bahnschrift" panose="020B0502040204020203" pitchFamily="34" charset="0"/>
              </a:rPr>
              <a:t>Estera: također kraljica, ali u drugačijem (biblijskom) kontekstu. </a:t>
            </a:r>
          </a:p>
          <a:p>
            <a:r>
              <a:rPr lang="hr-HR" sz="2000" dirty="0">
                <a:latin typeface="Bahnschrift" panose="020B0502040204020203" pitchFamily="34" charset="0"/>
              </a:rPr>
              <a:t>Marija i Ruta: bez društvene moći. </a:t>
            </a:r>
          </a:p>
          <a:p>
            <a:r>
              <a:rPr lang="hr-HR" sz="2000" dirty="0">
                <a:latin typeface="Bahnschrift" panose="020B0502040204020203" pitchFamily="34" charset="0"/>
              </a:rPr>
              <a:t>Jelena djeluje javno i kroz institucije.</a:t>
            </a:r>
          </a:p>
          <a:p>
            <a:r>
              <a:rPr lang="hr-HR" sz="2000" dirty="0">
                <a:latin typeface="Bahnschrift" panose="020B0502040204020203" pitchFamily="34" charset="0"/>
              </a:rPr>
              <a:t>Biblijske žene često djeluju kroz osobne odnose i vjeru.</a:t>
            </a:r>
          </a:p>
          <a:p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119050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166FCCB-3FFD-E70E-B340-2F5C7749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733" y="490537"/>
            <a:ext cx="5291663" cy="1628775"/>
          </a:xfrm>
        </p:spPr>
        <p:txBody>
          <a:bodyPr anchor="b">
            <a:normAutofit/>
          </a:bodyPr>
          <a:lstStyle/>
          <a:p>
            <a:r>
              <a:rPr lang="hr-HR" sz="4000">
                <a:latin typeface="Bahnschrift Condensed" panose="020B0502040204020203" pitchFamily="34" charset="0"/>
              </a:rPr>
              <a:t>Sličnosti koje ih povezuju</a:t>
            </a: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B1D11572-81C1-0F2D-4CBD-E6BBF789F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0" r="-2" b="8632"/>
          <a:stretch>
            <a:fillRect/>
          </a:stretch>
        </p:blipFill>
        <p:spPr bwMode="auto">
          <a:xfrm>
            <a:off x="2" y="1587"/>
            <a:ext cx="6095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16B4BA44-4565-5241-1631-C87046BCC8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17734" y="2614612"/>
            <a:ext cx="5291663" cy="37528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sr-Latn-RS" altLang="sr-Latn-RS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Duboka i iskrena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vjera</a:t>
            </a:r>
            <a:r>
              <a:rPr lang="sr-Latn-RS" altLang="sr-Latn-RS" sz="1800" dirty="0">
                <a:latin typeface="Bahnschrift" panose="020B0502040204020203" pitchFamily="34" charset="0"/>
              </a:rPr>
              <a:t>.</a:t>
            </a:r>
            <a:endParaRPr kumimoji="0" lang="sr-Latn-RS" altLang="sr-Latn-RS" sz="1800" b="0" i="0" u="none" strike="noStrike" cap="none" normalizeH="0" baseline="0" dirty="0">
              <a:ln>
                <a:noFill/>
              </a:ln>
              <a:effectLst/>
              <a:latin typeface="Bahnschrift" panose="020B0502040204020203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Briga za druge ljude.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Poniznost bez obzira na okolnosti.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Snaga u teškim situacijama.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Dugotrajan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utjecaj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na ljude i </a:t>
            </a:r>
            <a:r>
              <a:rPr kumimoji="0" lang="sr-Latn-RS" altLang="sr-Latn-RS" sz="1800" b="0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povijest</a:t>
            </a:r>
            <a:r>
              <a:rPr kumimoji="0" lang="sr-Latn-RS" altLang="sr-Latn-RS" sz="18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90352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CFD89A3-C241-2CA5-1F13-4F0455485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650" y="741391"/>
            <a:ext cx="5219307" cy="1616203"/>
          </a:xfrm>
        </p:spPr>
        <p:txBody>
          <a:bodyPr anchor="b">
            <a:normAutofit/>
          </a:bodyPr>
          <a:lstStyle/>
          <a:p>
            <a:r>
              <a:rPr lang="it-IT" sz="3200">
                <a:latin typeface="Bahnschrift Condensed" panose="020B0502040204020203" pitchFamily="34" charset="0"/>
              </a:rPr>
              <a:t>Je li Jelena bila ispred svog vremena?</a:t>
            </a:r>
            <a:endParaRPr lang="hr-HR" sz="3200">
              <a:latin typeface="Bahnschrift Condensed" panose="020B0502040204020203" pitchFamily="34" charset="0"/>
            </a:endParaRPr>
          </a:p>
        </p:txBody>
      </p:sp>
      <p:sp>
        <p:nvSpPr>
          <p:cNvPr id="9236" name="Rectangle 9230">
            <a:extLst>
              <a:ext uri="{FF2B5EF4-FFF2-40B4-BE49-F238E27FC236}">
                <a16:creationId xmlns:a16="http://schemas.microsoft.com/office/drawing/2014/main" id="{3C2FC81D-C43B-D6D3-660A-B463918C2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34923" cy="6858000"/>
          </a:xfrm>
          <a:prstGeom prst="rect">
            <a:avLst/>
          </a:prstGeom>
          <a:solidFill>
            <a:schemeClr val="bg1">
              <a:lumMod val="95000"/>
              <a:alpha val="88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237" name="Group 9232">
            <a:extLst>
              <a:ext uri="{FF2B5EF4-FFF2-40B4-BE49-F238E27FC236}">
                <a16:creationId xmlns:a16="http://schemas.microsoft.com/office/drawing/2014/main" id="{BDDB3F1B-9976-8542-B149-C66F2061F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381" y="0"/>
            <a:ext cx="123362" cy="6858000"/>
            <a:chOff x="12068638" y="0"/>
            <a:chExt cx="123362" cy="6858000"/>
          </a:xfrm>
        </p:grpSpPr>
        <p:sp>
          <p:nvSpPr>
            <p:cNvPr id="9234" name="Rectangle 9233">
              <a:extLst>
                <a:ext uri="{FF2B5EF4-FFF2-40B4-BE49-F238E27FC236}">
                  <a16:creationId xmlns:a16="http://schemas.microsoft.com/office/drawing/2014/main" id="{023A3929-30D6-0483-783F-8C676BF16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35" name="Rectangle 9234">
              <a:extLst>
                <a:ext uri="{FF2B5EF4-FFF2-40B4-BE49-F238E27FC236}">
                  <a16:creationId xmlns:a16="http://schemas.microsoft.com/office/drawing/2014/main" id="{320AF78C-8B49-5B80-2FA4-B815E7506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27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219" name="Picture 3" descr="HRVATSKA BAŠTINA – Kraljica Jelena Slavna – Hrvatska udruga Benedikt">
            <a:extLst>
              <a:ext uri="{FF2B5EF4-FFF2-40B4-BE49-F238E27FC236}">
                <a16:creationId xmlns:a16="http://schemas.microsoft.com/office/drawing/2014/main" id="{98591EF4-CFA2-8630-373F-675FAF5969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1135" y="882589"/>
            <a:ext cx="3270524" cy="245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Trgovina - Medalje, zlatnici i srebrnjaci za poklon | Hrvatska kovnica ...">
            <a:extLst>
              <a:ext uri="{FF2B5EF4-FFF2-40B4-BE49-F238E27FC236}">
                <a16:creationId xmlns:a16="http://schemas.microsoft.com/office/drawing/2014/main" id="{112D1499-982A-BBAF-3F06-D7EA78AEB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7510" y="3522518"/>
            <a:ext cx="2457773" cy="2457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67849C3E-D669-DB19-56B3-9741678C5E9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103650" y="2533476"/>
            <a:ext cx="5219308" cy="34478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Kraljica Jelena Slavna imala je </a:t>
            </a:r>
            <a:r>
              <a:rPr kumimoji="0" lang="sr-Latn-RS" altLang="sr-Latn-RS" sz="1700" b="1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stvarnu društvenu i političku moć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, </a:t>
            </a:r>
            <a:r>
              <a:rPr lang="sr-Latn-RS" altLang="sr-Latn-RS" sz="1700" dirty="0">
                <a:latin typeface="Bahnschrift" panose="020B0502040204020203" pitchFamily="34" charset="0"/>
              </a:rPr>
              <a:t>koju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većina biblijskih žena nije imala.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Za razliku od njih, </a:t>
            </a:r>
            <a:r>
              <a:rPr kumimoji="0" lang="sr-Latn-RS" altLang="sr-Latn-RS" sz="1700" b="1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mogla je javno </a:t>
            </a:r>
            <a:r>
              <a:rPr kumimoji="0" lang="sr-Latn-RS" altLang="sr-Latn-RS" sz="1700" b="1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djelovati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– graditi crkve, pomagati narodu i </a:t>
            </a:r>
            <a:r>
              <a:rPr kumimoji="0" lang="sr-Latn-RS" altLang="sr-Latn-RS" sz="1700" b="0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utjecati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na društvo</a:t>
            </a:r>
            <a:r>
              <a:rPr lang="sr-Latn-RS" altLang="sr-Latn-RS" sz="1700" dirty="0">
                <a:latin typeface="Bahnschrift" panose="020B0502040204020203" pitchFamily="34" charset="0"/>
              </a:rPr>
              <a:t>.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Ipak, </a:t>
            </a:r>
            <a:r>
              <a:rPr kumimoji="0" lang="sr-Latn-RS" altLang="sr-Latn-RS" sz="1700" b="1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nije koristila moć za sebe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, nego za dobro drugih</a:t>
            </a:r>
            <a:r>
              <a:rPr lang="sr-Latn-RS" altLang="sr-Latn-RS" sz="1700" dirty="0">
                <a:latin typeface="Bahnschrift" panose="020B0502040204020203" pitchFamily="34" charset="0"/>
              </a:rPr>
              <a:t> -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što je slično biblijskim ženama.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U tom smislu, može se reći da je bila </a:t>
            </a:r>
            <a:r>
              <a:rPr kumimoji="0" lang="sr-Latn-RS" altLang="sr-Latn-RS" sz="1700" b="1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“ispred svog vremena</a:t>
            </a:r>
            <a:r>
              <a:rPr lang="sr-Latn-RS" altLang="sr-Latn-RS" sz="1700" b="1" dirty="0">
                <a:latin typeface="Bahnschrift" panose="020B0502040204020203" pitchFamily="34" charset="0"/>
              </a:rPr>
              <a:t>“ </a:t>
            </a:r>
            <a:r>
              <a:rPr kumimoji="0" lang="sr-Latn-RS" altLang="sr-Latn-RS" sz="1700" b="1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jer je spojila vlast i dobrotu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, što nije bilo uobičajeno.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Dok su biblijske žene pokazivale snagu kroz </a:t>
            </a:r>
            <a:r>
              <a:rPr kumimoji="0" lang="sr-Latn-RS" altLang="sr-Latn-RS" sz="1700" b="0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vjeru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u privatnom životu, Jelena je tu istu snagu </a:t>
            </a:r>
            <a:r>
              <a:rPr kumimoji="0" lang="sr-Latn-RS" altLang="sr-Latn-RS" sz="1700" b="1" i="0" u="none" strike="noStrike" cap="none" normalizeH="0" baseline="0" dirty="0" err="1">
                <a:ln>
                  <a:noFill/>
                </a:ln>
                <a:effectLst/>
                <a:latin typeface="Bahnschrift" panose="020B0502040204020203" pitchFamily="34" charset="0"/>
              </a:rPr>
              <a:t>prenijela</a:t>
            </a:r>
            <a:r>
              <a:rPr kumimoji="0" lang="sr-Latn-RS" altLang="sr-Latn-RS" sz="1700" b="1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na cijelo društvo.</a:t>
            </a:r>
            <a:r>
              <a:rPr kumimoji="0" lang="sr-Latn-RS" altLang="sr-Latn-RS" sz="1700" b="0" i="0" u="none" strike="noStrike" cap="none" normalizeH="0" baseline="0" dirty="0">
                <a:ln>
                  <a:noFill/>
                </a:ln>
                <a:effectLst/>
                <a:latin typeface="Bahnschrift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16491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582</Words>
  <Application>Microsoft Office PowerPoint</Application>
  <PresentationFormat>Široki zaslon</PresentationFormat>
  <Paragraphs>63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20" baseType="lpstr">
      <vt:lpstr>Aptos</vt:lpstr>
      <vt:lpstr>Aptos Display</vt:lpstr>
      <vt:lpstr>Arial</vt:lpstr>
      <vt:lpstr>Bahnschrift</vt:lpstr>
      <vt:lpstr>Bahnschrift Condensed</vt:lpstr>
      <vt:lpstr>Berlin Sans FB Demi</vt:lpstr>
      <vt:lpstr>Franklin Gothic Heavy</vt:lpstr>
      <vt:lpstr>Helvetica Neue Medium</vt:lpstr>
      <vt:lpstr>Tema sustava Office</vt:lpstr>
      <vt:lpstr>Paralela između kraljice Jelene i žena u Bibliji</vt:lpstr>
      <vt:lpstr>SADRŽAJ  Tiha snaga žena: od dvora do Svetog pisma</vt:lpstr>
      <vt:lpstr>Kraljica koja je ostavila trag</vt:lpstr>
      <vt:lpstr>Biblijske žene kroz konkretne primjere </vt:lpstr>
      <vt:lpstr>Što ih povezuje iznutra</vt:lpstr>
      <vt:lpstr>Paralela s Jelenom</vt:lpstr>
      <vt:lpstr>Razlike koje oblikuju njihovu snagu</vt:lpstr>
      <vt:lpstr>Sličnosti koje ih povezuju</vt:lpstr>
      <vt:lpstr>Je li Jelena bila ispred svog vremena?</vt:lpstr>
      <vt:lpstr>Izvori</vt:lpstr>
      <vt:lpstr>Hvala na pažnji!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Mia Galić</dc:creator>
  <cp:lastModifiedBy>Magdalena Kaliterna</cp:lastModifiedBy>
  <cp:revision>4</cp:revision>
  <dcterms:created xsi:type="dcterms:W3CDTF">2026-04-23T20:02:30Z</dcterms:created>
  <dcterms:modified xsi:type="dcterms:W3CDTF">2026-05-06T10:03:18Z</dcterms:modified>
</cp:coreProperties>
</file>